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5" r:id="rId15"/>
    <p:sldId id="265" r:id="rId16"/>
    <p:sldId id="271" r:id="rId17"/>
    <p:sldId id="270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520"/>
    <p:restoredTop sz="96197"/>
  </p:normalViewPr>
  <p:slideViewPr>
    <p:cSldViewPr snapToGrid="0" snapToObjects="1">
      <p:cViewPr varScale="1">
        <p:scale>
          <a:sx n="135" d="100"/>
          <a:sy n="135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attcarter865/sonar-mines-vs-rocks" TargetMode="External"/><Relationship Id="rId2" Type="http://schemas.openxmlformats.org/officeDocument/2006/relationships/hyperlink" Target="https://www.kaggle.com/sugamkhetrapal/project-3-sonar-mines-vs-rock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vgadevik/sonar-mine-vs-rock-tensorflo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BE1D-0919-F24E-9FDF-66B6366436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Between a Rock and a Hard place: Sonar classification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1C497-326E-5A44-B1A6-5C48315E9B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By Tolly </a:t>
            </a:r>
            <a:r>
              <a:rPr lang="en-US" dirty="0" err="1"/>
              <a:t>Vellis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580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chosen and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0" y="497353"/>
            <a:ext cx="6281873" cy="4947006"/>
          </a:xfrm>
        </p:spPr>
        <p:txBody>
          <a:bodyPr>
            <a:normAutofit/>
          </a:bodyPr>
          <a:lstStyle/>
          <a:p>
            <a:r>
              <a:rPr lang="en-US" dirty="0"/>
              <a:t>Taking an empirical approach, I selected a handful of different classification models, including some ensemble style ones.</a:t>
            </a:r>
          </a:p>
          <a:p>
            <a:r>
              <a:rPr lang="en-US" dirty="0"/>
              <a:t>These included Logistic Regression, SVC and decision trees.</a:t>
            </a:r>
          </a:p>
          <a:p>
            <a:r>
              <a:rPr lang="en-US" dirty="0"/>
              <a:t>The results “M”/”R” were reclassified as 1/0 to ensure consistency in the use of qualitative values in the dataset.</a:t>
            </a:r>
          </a:p>
          <a:p>
            <a:r>
              <a:rPr lang="en-US" dirty="0" err="1"/>
              <a:t>K_fold</a:t>
            </a:r>
            <a:r>
              <a:rPr lang="en-US" dirty="0"/>
              <a:t> with 10 splits was taken to get a reasonable distribution of tests.</a:t>
            </a:r>
          </a:p>
          <a:p>
            <a:r>
              <a:rPr lang="en-US" dirty="0"/>
              <a:t>Accuracy was the metric tested for.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457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testing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1" y="218514"/>
            <a:ext cx="6281873" cy="2535195"/>
          </a:xfrm>
        </p:spPr>
        <p:txBody>
          <a:bodyPr>
            <a:normAutofit/>
          </a:bodyPr>
          <a:lstStyle/>
          <a:p>
            <a:r>
              <a:rPr lang="en-US" dirty="0"/>
              <a:t>A first pass with untransformed data was taken. Most algorithms accomplished results of around 87%.</a:t>
            </a:r>
          </a:p>
          <a:p>
            <a:r>
              <a:rPr lang="en-US" dirty="0"/>
              <a:t>Trees (CART) showed slightly superior results, but some of these algorithm’s results (like </a:t>
            </a:r>
            <a:r>
              <a:rPr lang="en-US" dirty="0" err="1"/>
              <a:t>LogisticRegression</a:t>
            </a:r>
            <a:r>
              <a:rPr lang="en-US" dirty="0"/>
              <a:t>) were likely hurt by unstandardized data.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1B5412-162F-6841-A267-F47609087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632" y="2864466"/>
            <a:ext cx="7119049" cy="372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2376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testing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1" y="218514"/>
            <a:ext cx="6281873" cy="2535195"/>
          </a:xfrm>
        </p:spPr>
        <p:txBody>
          <a:bodyPr>
            <a:normAutofit/>
          </a:bodyPr>
          <a:lstStyle/>
          <a:p>
            <a:r>
              <a:rPr lang="en-US" dirty="0"/>
              <a:t>A second pass with standardized data was taken. This resulted in more diversity of algorithm outputs.</a:t>
            </a:r>
          </a:p>
          <a:p>
            <a:r>
              <a:rPr lang="en-US" dirty="0"/>
              <a:t>It did not appear that standardizing the data had that much of an impact in pulling any algorithm ahead of any other one.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2EA120-A287-DC40-891D-020BCED4B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625" y="2627584"/>
            <a:ext cx="7109227" cy="371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069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testing #3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1" y="218514"/>
            <a:ext cx="6281873" cy="2535195"/>
          </a:xfrm>
        </p:spPr>
        <p:txBody>
          <a:bodyPr>
            <a:normAutofit/>
          </a:bodyPr>
          <a:lstStyle/>
          <a:p>
            <a:r>
              <a:rPr lang="en-US" dirty="0"/>
              <a:t>A third pass with the data transformed by taking the square root (to account for the right skewness) of all X values was performed. </a:t>
            </a:r>
          </a:p>
          <a:p>
            <a:r>
              <a:rPr lang="en-US" dirty="0"/>
              <a:t>This seemed to result in in more stable results, especially with SVC.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8F18404-1D25-E84C-AAE3-F6FAD2AA3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7104" y="2682764"/>
            <a:ext cx="7441324" cy="389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220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0" y="1080364"/>
            <a:ext cx="6281873" cy="4697272"/>
          </a:xfrm>
        </p:spPr>
        <p:txBody>
          <a:bodyPr>
            <a:normAutofit/>
          </a:bodyPr>
          <a:lstStyle/>
          <a:p>
            <a:r>
              <a:rPr lang="en-US" dirty="0"/>
              <a:t>I also tried thinning the dataset by removing every second column, since there was shown to be correlation between features close to one another, but no improvement to accuracy was seen.</a:t>
            </a:r>
          </a:p>
          <a:p>
            <a:r>
              <a:rPr lang="en-US" dirty="0"/>
              <a:t>Similarly, I tried transforming the data with a little more nuance by taking a conditional based on the skewness: &gt;0.5 was (^1/2), &lt;-0.5 was (^2). This did not, however, have as positive an impact as simply transforming all x-values by taking the square root, so for the final phase I took the conditions established in ”Algorithms testing #3”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797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9CF49-C85B-F941-B017-BFD31A48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888" y="2311037"/>
            <a:ext cx="5490224" cy="1689390"/>
          </a:xfrm>
        </p:spPr>
        <p:txBody>
          <a:bodyPr>
            <a:normAutofit/>
          </a:bodyPr>
          <a:lstStyle/>
          <a:p>
            <a:r>
              <a:rPr lang="en-US" sz="66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014597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1" y="218514"/>
            <a:ext cx="6281873" cy="4785748"/>
          </a:xfrm>
        </p:spPr>
        <p:txBody>
          <a:bodyPr>
            <a:normAutofit/>
          </a:bodyPr>
          <a:lstStyle/>
          <a:p>
            <a:r>
              <a:rPr lang="en-US" dirty="0"/>
              <a:t>Based off the explorations from before it was decided that SVC would be the best model to tune.</a:t>
            </a:r>
          </a:p>
          <a:p>
            <a:r>
              <a:rPr lang="en-US" dirty="0" err="1"/>
              <a:t>GridSearchCV</a:t>
            </a:r>
            <a:r>
              <a:rPr lang="en-US" dirty="0"/>
              <a:t> was used, running many different values on C, gamma and kernel. </a:t>
            </a:r>
          </a:p>
          <a:p>
            <a:r>
              <a:rPr lang="en-US" dirty="0"/>
              <a:t>It was determined that C = 1, gamma = 2.5 and kernel =  ‘</a:t>
            </a:r>
            <a:r>
              <a:rPr lang="en-US" dirty="0" err="1"/>
              <a:t>rbf</a:t>
            </a:r>
            <a:r>
              <a:rPr lang="en-US" dirty="0"/>
              <a:t>’ gave superior results.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DDAF2-8946-8C4E-9BB3-AB1169BA9764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A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202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221" y="218514"/>
            <a:ext cx="6447971" cy="2535195"/>
          </a:xfrm>
        </p:spPr>
        <p:txBody>
          <a:bodyPr>
            <a:normAutofit/>
          </a:bodyPr>
          <a:lstStyle/>
          <a:p>
            <a:r>
              <a:rPr lang="en-US" dirty="0"/>
              <a:t>A final run of SVC with optimized parameters was performed on the retained test set.</a:t>
            </a:r>
          </a:p>
          <a:p>
            <a:r>
              <a:rPr lang="en-US" dirty="0"/>
              <a:t>Results were good: average of 91% with over half the runs landing around ~94%.</a:t>
            </a:r>
          </a:p>
          <a:p>
            <a:r>
              <a:rPr lang="en-US" dirty="0"/>
              <a:t>Precision, recall and F1_score were also around 88-90% on average.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DDAF2-8946-8C4E-9BB3-AB1169BA9764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AU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6E949C-17F1-734A-9FAB-B253FE5FB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749" y="2753709"/>
            <a:ext cx="3944862" cy="412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635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9CF49-C85B-F941-B017-BFD31A48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888" y="2311037"/>
            <a:ext cx="5490224" cy="1689390"/>
          </a:xfrm>
        </p:spPr>
        <p:txBody>
          <a:bodyPr>
            <a:normAutofit/>
          </a:bodyPr>
          <a:lstStyle/>
          <a:p>
            <a:r>
              <a:rPr lang="en-US" sz="66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95570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existing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496" y="1453548"/>
            <a:ext cx="6281873" cy="3652842"/>
          </a:xfrm>
        </p:spPr>
        <p:txBody>
          <a:bodyPr>
            <a:normAutofit/>
          </a:bodyPr>
          <a:lstStyle/>
          <a:p>
            <a:r>
              <a:rPr lang="en-US" dirty="0"/>
              <a:t>A quick review of other’s attempts at the project on Kaggle* showed that results of around 83-86% were common.</a:t>
            </a:r>
          </a:p>
          <a:p>
            <a:r>
              <a:rPr lang="en-US" dirty="0"/>
              <a:t>My result of 91% is therefore a very strong showing. </a:t>
            </a:r>
          </a:p>
          <a:p>
            <a:r>
              <a:rPr lang="en-US" dirty="0"/>
              <a:t>It seems likely that transforming the data to normalize the distributions, in combination with successful tuning, made the difference with accuracy here.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DDAF2-8946-8C4E-9BB3-AB1169BA9764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AU" dirty="0"/>
            </a:b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DF86D06-E2DF-1F4A-B46A-899E105D7C50}"/>
              </a:ext>
            </a:extLst>
          </p:cNvPr>
          <p:cNvSpPr txBox="1">
            <a:spLocks/>
          </p:cNvSpPr>
          <p:nvPr/>
        </p:nvSpPr>
        <p:spPr>
          <a:xfrm>
            <a:off x="-23154" y="5705557"/>
            <a:ext cx="6281873" cy="1237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1200" dirty="0">
                <a:hlinkClick r:id="rId2"/>
              </a:rPr>
              <a:t>https://www.kaggle.com/sugamkhetrapal/project-3-sonar-mines-vs-rocks</a:t>
            </a:r>
            <a:endParaRPr lang="en-US" sz="1200" dirty="0"/>
          </a:p>
          <a:p>
            <a:pPr>
              <a:buFontTx/>
              <a:buChar char="-"/>
            </a:pPr>
            <a:r>
              <a:rPr lang="en-US" sz="1200" dirty="0">
                <a:hlinkClick r:id="rId3"/>
              </a:rPr>
              <a:t>https://www.kaggle.com/mattcarter865/sonar-mines-vs-rocks</a:t>
            </a:r>
            <a:endParaRPr lang="en-US" sz="1200" dirty="0"/>
          </a:p>
          <a:p>
            <a:pPr>
              <a:buFontTx/>
              <a:buChar char="-"/>
            </a:pPr>
            <a:r>
              <a:rPr lang="en-US" sz="1200" dirty="0">
                <a:hlinkClick r:id="rId4"/>
              </a:rPr>
              <a:t>https://www.kaggle.com/vgadevik/sonar-mine-vs-rock-tensorflow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5952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DAF53-9487-6D4C-9B2B-3376D851B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0E18B-80D2-4D48-A2AC-E314ABC87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 to project</a:t>
            </a:r>
          </a:p>
          <a:p>
            <a:r>
              <a:rPr lang="en-US" sz="2800" dirty="0"/>
              <a:t>Process</a:t>
            </a:r>
          </a:p>
          <a:p>
            <a:r>
              <a:rPr lang="en-US" sz="2800" dirty="0"/>
              <a:t>Results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86345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613" y="312204"/>
            <a:ext cx="6897324" cy="4331048"/>
          </a:xfrm>
        </p:spPr>
        <p:txBody>
          <a:bodyPr>
            <a:normAutofit/>
          </a:bodyPr>
          <a:lstStyle/>
          <a:p>
            <a:r>
              <a:rPr lang="en-US" dirty="0"/>
              <a:t>This relatively small-scale project allowed a good review of many of the fundamentals of running a classification model.</a:t>
            </a:r>
          </a:p>
          <a:p>
            <a:r>
              <a:rPr lang="en-US" dirty="0"/>
              <a:t>This includes:</a:t>
            </a:r>
          </a:p>
          <a:p>
            <a:pPr>
              <a:buFontTx/>
              <a:buChar char="-"/>
            </a:pPr>
            <a:r>
              <a:rPr lang="en-US" dirty="0"/>
              <a:t>Data exploration</a:t>
            </a:r>
          </a:p>
          <a:p>
            <a:pPr>
              <a:buFontTx/>
              <a:buChar char="-"/>
            </a:pPr>
            <a:r>
              <a:rPr lang="en-US" dirty="0"/>
              <a:t>Data transformation</a:t>
            </a:r>
          </a:p>
          <a:p>
            <a:pPr>
              <a:buFontTx/>
              <a:buChar char="-"/>
            </a:pPr>
            <a:r>
              <a:rPr lang="en-US" dirty="0"/>
              <a:t>Model testing and comparison</a:t>
            </a:r>
          </a:p>
          <a:p>
            <a:r>
              <a:rPr lang="en-US" dirty="0"/>
              <a:t>This will be good practice for future projects. Next, it might be worthwhile looking at larger datasets with less clean data.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DDDAF2-8946-8C4E-9BB3-AB1169BA9764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AU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BC2BFA-8959-2944-AFF3-E6FF29401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612" y="4273848"/>
            <a:ext cx="3273209" cy="24564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7E05A0-3487-2949-93FD-FFDCD6152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823" y="4547331"/>
            <a:ext cx="3393618" cy="190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8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9CF49-C85B-F941-B017-BFD31A48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888" y="2584305"/>
            <a:ext cx="5490224" cy="1689390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Introduction to Project</a:t>
            </a:r>
          </a:p>
        </p:txBody>
      </p:sp>
    </p:spTree>
    <p:extLst>
      <p:ext uri="{BB962C8B-B14F-4D97-AF65-F5344CB8AC3E}">
        <p14:creationId xmlns:p14="http://schemas.microsoft.com/office/powerpoint/2010/main" val="44355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231" y="347498"/>
            <a:ext cx="6281873" cy="3718511"/>
          </a:xfrm>
        </p:spPr>
        <p:txBody>
          <a:bodyPr/>
          <a:lstStyle/>
          <a:p>
            <a:r>
              <a:rPr lang="en-US" dirty="0"/>
              <a:t>The “Sonar, Mines vs. Rocks” dataset is populated by a series of numbers representing signals returned from bouncing sonar chirps off metal cylinders and rocks at various angles and conditions in the ocean.</a:t>
            </a:r>
          </a:p>
          <a:p>
            <a:r>
              <a:rPr lang="en-US" dirty="0"/>
              <a:t>It was intended to provide better data for detecting the existence of mines in deep water.</a:t>
            </a:r>
          </a:p>
          <a:p>
            <a:r>
              <a:rPr lang="en-US" dirty="0"/>
              <a:t>This is a binary classification problem: the object is either a rock or a metal cylinder.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DAA754-478B-C24C-8E58-0725F46AE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660" y="3891751"/>
            <a:ext cx="3985014" cy="279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7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28544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dataset has 111 mines (“M”) and 97 rocks (“R”). There are 208 rows total, excluding the header; thus, accuracy will be a reasonable metric for scoring.</a:t>
            </a:r>
          </a:p>
          <a:p>
            <a:r>
              <a:rPr lang="en-US" dirty="0"/>
              <a:t>There are 60 features in the dataset, made up of values ranging from about about 0 – 1.</a:t>
            </a:r>
          </a:p>
          <a:p>
            <a:r>
              <a:rPr lang="en-US" dirty="0"/>
              <a:t>Success will be in accurately determine whether a sample is a rock or mine based off the values given in the 60 provided features.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83E8290F-C890-2844-B896-FF4700014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0533" y="3933081"/>
            <a:ext cx="69977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05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9CF49-C85B-F941-B017-BFD31A48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888" y="2311037"/>
            <a:ext cx="5490224" cy="1689390"/>
          </a:xfrm>
        </p:spPr>
        <p:txBody>
          <a:bodyPr>
            <a:normAutofit/>
          </a:bodyPr>
          <a:lstStyle/>
          <a:p>
            <a:r>
              <a:rPr lang="en-US" sz="6600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1370092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5"/>
            <a:ext cx="6281873" cy="2385757"/>
          </a:xfrm>
        </p:spPr>
        <p:txBody>
          <a:bodyPr>
            <a:normAutofit/>
          </a:bodyPr>
          <a:lstStyle/>
          <a:p>
            <a:r>
              <a:rPr lang="en-US" dirty="0"/>
              <a:t>Initial review of data was conducted.</a:t>
            </a:r>
          </a:p>
          <a:p>
            <a:r>
              <a:rPr lang="en-US" dirty="0"/>
              <a:t>It was found that there were no null values, a reasonable variation between min/max values of the different angles, and approximate parity between the number of each result (“R” vs “M”)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715D7EA6-4D9D-3047-9320-F6866EB8F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510" y="3257756"/>
            <a:ext cx="5554350" cy="309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0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Charting and skewness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22343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Plotting of histograms for each feature showed that, though some of them displayed gaussian distributions, the samples overall were typically right skewed (see picture below)</a:t>
            </a:r>
          </a:p>
          <a:p>
            <a:r>
              <a:rPr lang="en-US" dirty="0"/>
              <a:t>Average skewness was 0.97. This suggested that standardization or transformation of the data might be of value during the data wrangling phase.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B6BA006E-4777-A140-A6AB-2EAF824E9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28" y="3398340"/>
            <a:ext cx="6716110" cy="265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37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F23E9-6DE7-1F48-9726-C91C576D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and 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640C5-19F3-0B4F-ACEA-7A55F2A92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2278" y="140001"/>
            <a:ext cx="6281873" cy="3422596"/>
          </a:xfrm>
        </p:spPr>
        <p:txBody>
          <a:bodyPr>
            <a:normAutofit/>
          </a:bodyPr>
          <a:lstStyle/>
          <a:p>
            <a:r>
              <a:rPr lang="en-US" dirty="0"/>
              <a:t>Heatmap of correlations suggested that similar angles might be highly correlated with one another. (e.g. angle 1 with angle 2, angle 7 with angle 8, etc.)</a:t>
            </a:r>
          </a:p>
          <a:p>
            <a:r>
              <a:rPr lang="en-US" dirty="0"/>
              <a:t>Conversely, a review of feature importance using an </a:t>
            </a:r>
            <a:r>
              <a:rPr lang="en-US" dirty="0" err="1"/>
              <a:t>ExtraTreeClassifer</a:t>
            </a:r>
            <a:r>
              <a:rPr lang="en-US" dirty="0"/>
              <a:t> model shows that most features offer similar levels of contribution to the final result, with some outliers.</a:t>
            </a:r>
          </a:p>
          <a:p>
            <a:r>
              <a:rPr lang="en-US" dirty="0"/>
              <a:t>This suggests there might be value in thinning features later.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7D0377E-7138-4D46-A29F-E64FE7A07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134" y="3799260"/>
            <a:ext cx="3538080" cy="259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ECCCC-FC59-1748-9064-D5434C67DD52}"/>
              </a:ext>
            </a:extLst>
          </p:cNvPr>
          <p:cNvSpPr txBox="1">
            <a:spLocks/>
          </p:cNvSpPr>
          <p:nvPr/>
        </p:nvSpPr>
        <p:spPr>
          <a:xfrm>
            <a:off x="5154221" y="1080364"/>
            <a:ext cx="6281873" cy="1051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C2100A5-5ED9-944A-95A1-4EA4058FF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540" y="3785680"/>
            <a:ext cx="3520280" cy="2458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991783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147</TotalTime>
  <Words>956</Words>
  <Application>Microsoft Macintosh PowerPoint</Application>
  <PresentationFormat>Widescreen</PresentationFormat>
  <Paragraphs>74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 Light</vt:lpstr>
      <vt:lpstr>Rockwell</vt:lpstr>
      <vt:lpstr>Wingdings</vt:lpstr>
      <vt:lpstr>Atlas</vt:lpstr>
      <vt:lpstr>Between a Rock and a Hard place: Sonar classification Project</vt:lpstr>
      <vt:lpstr>Table of Contents</vt:lpstr>
      <vt:lpstr>Introduction to Project</vt:lpstr>
      <vt:lpstr>Background</vt:lpstr>
      <vt:lpstr>Parameters</vt:lpstr>
      <vt:lpstr>Process</vt:lpstr>
      <vt:lpstr>Data exploration</vt:lpstr>
      <vt:lpstr>Charting and skewness</vt:lpstr>
      <vt:lpstr>Correlation and key features</vt:lpstr>
      <vt:lpstr>Algorithms chosen and testing</vt:lpstr>
      <vt:lpstr>Algorithms testing #1</vt:lpstr>
      <vt:lpstr>Algorithms testing #2</vt:lpstr>
      <vt:lpstr>Algorithms testing #3</vt:lpstr>
      <vt:lpstr>Additional tests</vt:lpstr>
      <vt:lpstr>Results</vt:lpstr>
      <vt:lpstr>Model tuning</vt:lpstr>
      <vt:lpstr>Model results</vt:lpstr>
      <vt:lpstr>Conclusion</vt:lpstr>
      <vt:lpstr>Comparison to existing 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Between a Rock and a Hard place: Sonar classification Project</dc:title>
  <dc:creator>Tolly Vellis</dc:creator>
  <cp:lastModifiedBy>Tolly Vellis</cp:lastModifiedBy>
  <cp:revision>8</cp:revision>
  <dcterms:created xsi:type="dcterms:W3CDTF">2021-10-26T00:23:36Z</dcterms:created>
  <dcterms:modified xsi:type="dcterms:W3CDTF">2021-10-26T11:59:39Z</dcterms:modified>
</cp:coreProperties>
</file>

<file path=docProps/thumbnail.jpeg>
</file>